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92" r:id="rId3"/>
    <p:sldId id="257" r:id="rId5"/>
    <p:sldId id="343" r:id="rId6"/>
    <p:sldId id="344" r:id="rId7"/>
    <p:sldId id="345" r:id="rId8"/>
    <p:sldId id="346" r:id="rId9"/>
    <p:sldId id="347" r:id="rId10"/>
    <p:sldId id="348" r:id="rId11"/>
    <p:sldId id="349" r:id="rId12"/>
    <p:sldId id="350" r:id="rId13"/>
    <p:sldId id="342"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553" userDrawn="1">
          <p15:clr>
            <a:srgbClr val="A4A3A4"/>
          </p15:clr>
        </p15:guide>
        <p15:guide id="2" pos="1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1910"/>
    <a:srgbClr val="223366"/>
    <a:srgbClr val="0000FF"/>
    <a:srgbClr val="0000A8"/>
    <a:srgbClr val="FFD5D5"/>
    <a:srgbClr val="DDE8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p:scale>
          <a:sx n="1" d="2"/>
          <a:sy n="1" d="2"/>
        </p:scale>
        <p:origin x="0" y="0"/>
      </p:cViewPr>
      <p:guideLst>
        <p:guide orient="horz" pos="553"/>
        <p:guide pos="120"/>
      </p:guideLst>
    </p:cSldViewPr>
  </p:slide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customXml" Target="../customXml/item3.xml"/><Relationship Id="rId2" Type="http://schemas.openxmlformats.org/officeDocument/2006/relationships/theme" Target="theme/theme1.xml"/><Relationship Id="rId19" Type="http://schemas.openxmlformats.org/officeDocument/2006/relationships/customXml" Target="../customXml/item2.xml"/><Relationship Id="rId18" Type="http://schemas.openxmlformats.org/officeDocument/2006/relationships/customXml" Target="../customXml/item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a:latin typeface="Calibri" panose="020F0502020204030204"/>
              <a:cs typeface="Calibri" panose="020F0502020204030204"/>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1"/>
          </p:nvPr>
        </p:nvSpPr>
        <p:spPr/>
        <p:txBody>
          <a:bodyPr/>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a:latin typeface="Arial" panose="020B0604020202020204"/>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matchingName="Title and body">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panose="020F0502020204030204"/>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panose="020B0604020202020204"/>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17"/>
        <p:cNvGrpSpPr/>
        <p:nvPr/>
      </p:nvGrpSpPr>
      <p:grpSpPr>
        <a:xfrm>
          <a:off x="0" y="0"/>
          <a:ext cx="0" cy="0"/>
          <a:chOff x="0" y="0"/>
          <a:chExt cx="0" cy="0"/>
        </a:xfrm>
      </p:grpSpPr>
      <p:sp>
        <p:nvSpPr>
          <p:cNvPr id="18" name="Google Shape;18;p27"/>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image" Target="../media/image3.png"/><Relationship Id="rId14" Type="http://schemas.openxmlformats.org/officeDocument/2006/relationships/image" Target="../media/image2.png"/><Relationship Id="rId13" Type="http://schemas.openxmlformats.org/officeDocument/2006/relationships/image" Target="../media/image1.png"/><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pic>
        <p:nvPicPr>
          <p:cNvPr id="5" name="Google Shape;110;p4" descr="A close up of a sign&#10;&#10;Description automatically generated"/>
          <p:cNvPicPr preferRelativeResize="0"/>
          <p:nvPr userDrawn="1"/>
        </p:nvPicPr>
        <p:blipFill rotWithShape="1">
          <a:blip r:embed="rId13"/>
          <a:srcRect/>
          <a:stretch>
            <a:fillRect/>
          </a:stretch>
        </p:blipFill>
        <p:spPr>
          <a:xfrm>
            <a:off x="5890576" y="50164"/>
            <a:ext cx="1226897" cy="410144"/>
          </a:xfrm>
          <a:prstGeom prst="rect">
            <a:avLst/>
          </a:prstGeom>
          <a:noFill/>
          <a:ln>
            <a:noFill/>
          </a:ln>
        </p:spPr>
      </p:pic>
      <p:pic>
        <p:nvPicPr>
          <p:cNvPr id="6" name="Picture 5"/>
          <p:cNvPicPr>
            <a:picLocks noChangeAspect="1"/>
          </p:cNvPicPr>
          <p:nvPr userDrawn="1"/>
        </p:nvPicPr>
        <p:blipFill>
          <a:blip r:embed="rId14"/>
          <a:stretch>
            <a:fillRect/>
          </a:stretch>
        </p:blipFill>
        <p:spPr>
          <a:xfrm>
            <a:off x="8588173" y="44451"/>
            <a:ext cx="430886" cy="421570"/>
          </a:xfrm>
          <a:prstGeom prst="rect">
            <a:avLst/>
          </a:prstGeom>
        </p:spPr>
      </p:pic>
      <p:pic>
        <p:nvPicPr>
          <p:cNvPr id="7" name="Picture 6"/>
          <p:cNvPicPr>
            <a:picLocks noChangeAspect="1"/>
          </p:cNvPicPr>
          <p:nvPr userDrawn="1"/>
        </p:nvPicPr>
        <p:blipFill>
          <a:blip r:embed="rId15"/>
          <a:stretch>
            <a:fillRect/>
          </a:stretch>
        </p:blipFill>
        <p:spPr>
          <a:xfrm>
            <a:off x="7448295" y="54435"/>
            <a:ext cx="606402" cy="401602"/>
          </a:xfrm>
          <a:prstGeom prst="rect">
            <a:avLst/>
          </a:prstGeom>
        </p:spPr>
      </p:pic>
      <p:cxnSp>
        <p:nvCxnSpPr>
          <p:cNvPr id="11" name="Straight Connector 10"/>
          <p:cNvCxnSpPr/>
          <p:nvPr userDrawn="1"/>
        </p:nvCxnSpPr>
        <p:spPr>
          <a:xfrm>
            <a:off x="7272997" y="44451"/>
            <a:ext cx="0" cy="411586"/>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2" name="Straight Connector 11"/>
          <p:cNvCxnSpPr/>
          <p:nvPr userDrawn="1"/>
        </p:nvCxnSpPr>
        <p:spPr>
          <a:xfrm>
            <a:off x="8328077" y="44451"/>
            <a:ext cx="0" cy="411586"/>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image" Target="../media/image4.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4.xml"/><Relationship Id="rId8" Type="http://schemas.openxmlformats.org/officeDocument/2006/relationships/image" Target="../media/image14.png"/><Relationship Id="rId7" Type="http://schemas.openxmlformats.org/officeDocument/2006/relationships/image" Target="../media/image13.png"/><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1"/>
          <a:srcRect l="5562" r="5562"/>
          <a:stretch>
            <a:fillRect/>
          </a:stretch>
        </p:blipFill>
        <p:spPr>
          <a:xfrm>
            <a:off x="1426" y="0"/>
            <a:ext cx="9142574" cy="5143500"/>
          </a:xfrm>
          <a:prstGeom prst="rect">
            <a:avLst/>
          </a:prstGeom>
        </p:spPr>
      </p:pic>
      <p:sp>
        <p:nvSpPr>
          <p:cNvPr id="10" name="TextShape 1"/>
          <p:cNvSpPr txBox="1"/>
          <p:nvPr/>
        </p:nvSpPr>
        <p:spPr>
          <a:xfrm>
            <a:off x="965409" y="2794857"/>
            <a:ext cx="2087385" cy="425509"/>
          </a:xfrm>
          <a:prstGeom prst="rect">
            <a:avLst/>
          </a:prstGeom>
          <a:noFill/>
          <a:ln w="0">
            <a:noFill/>
          </a:ln>
        </p:spPr>
        <p:txBody>
          <a:bodyPr lIns="68580" tIns="34290" rIns="68580" bIns="34290" anchor="b">
            <a:noAutofit/>
          </a:bodyPr>
          <a:lstStyle/>
          <a:p>
            <a:pPr algn="ctr">
              <a:lnSpc>
                <a:spcPct val="90000"/>
              </a:lnSpc>
            </a:pPr>
            <a:r>
              <a:rPr lang="en-US" sz="2500" b="1" spc="-1">
                <a:solidFill>
                  <a:schemeClr val="bg1"/>
                </a:solidFill>
              </a:rPr>
              <a:t>FitMate</a:t>
            </a:r>
            <a:endParaRPr lang="en-US" sz="2500" b="1" spc="-1">
              <a:solidFill>
                <a:schemeClr val="bg1"/>
              </a:solidFill>
            </a:endParaRPr>
          </a:p>
          <a:p>
            <a:pPr algn="ctr">
              <a:lnSpc>
                <a:spcPct val="90000"/>
              </a:lnSpc>
            </a:pPr>
            <a:r>
              <a:rPr lang="en-US" sz="2000" spc="-1">
                <a:solidFill>
                  <a:schemeClr val="bg1"/>
                </a:solidFill>
                <a:latin typeface="Calibri" panose="020F0502020204030204"/>
              </a:rPr>
              <a:t>Team ID - 10574</a:t>
            </a:r>
            <a:endParaRPr lang="en-US" sz="2000" spc="-1" err="1">
              <a:solidFill>
                <a:schemeClr val="bg1"/>
              </a:solidFill>
              <a:latin typeface="Calibri" panose="020F0502020204030204"/>
            </a:endParaRPr>
          </a:p>
        </p:txBody>
      </p:sp>
      <p:sp>
        <p:nvSpPr>
          <p:cNvPr id="16" name="Rectangle 15"/>
          <p:cNvSpPr/>
          <p:nvPr/>
        </p:nvSpPr>
        <p:spPr>
          <a:xfrm>
            <a:off x="743414" y="1640947"/>
            <a:ext cx="2988527" cy="871317"/>
          </a:xfrm>
          <a:prstGeom prst="rect">
            <a:avLst/>
          </a:prstGeom>
          <a:solidFill>
            <a:schemeClr val="bg1"/>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Google Shape;110;p4" descr="A close up of a sign&#10;&#10;Description automatically generated"/>
          <p:cNvPicPr preferRelativeResize="0"/>
          <p:nvPr/>
        </p:nvPicPr>
        <p:blipFill rotWithShape="1">
          <a:blip r:embed="rId2"/>
          <a:srcRect/>
          <a:stretch>
            <a:fillRect/>
          </a:stretch>
        </p:blipFill>
        <p:spPr>
          <a:xfrm>
            <a:off x="815783" y="1971178"/>
            <a:ext cx="1050529" cy="294230"/>
          </a:xfrm>
          <a:prstGeom prst="rect">
            <a:avLst/>
          </a:prstGeom>
          <a:noFill/>
          <a:ln>
            <a:noFill/>
          </a:ln>
        </p:spPr>
      </p:pic>
      <p:pic>
        <p:nvPicPr>
          <p:cNvPr id="7" name="Picture 6"/>
          <p:cNvPicPr>
            <a:picLocks noChangeAspect="1"/>
          </p:cNvPicPr>
          <p:nvPr/>
        </p:nvPicPr>
        <p:blipFill>
          <a:blip r:embed="rId3"/>
          <a:stretch>
            <a:fillRect/>
          </a:stretch>
        </p:blipFill>
        <p:spPr>
          <a:xfrm>
            <a:off x="3052197" y="1843398"/>
            <a:ext cx="485958" cy="475451"/>
          </a:xfrm>
          <a:prstGeom prst="rect">
            <a:avLst/>
          </a:prstGeom>
        </p:spPr>
      </p:pic>
      <p:pic>
        <p:nvPicPr>
          <p:cNvPr id="9" name="Picture 8"/>
          <p:cNvPicPr>
            <a:picLocks noChangeAspect="1"/>
          </p:cNvPicPr>
          <p:nvPr/>
        </p:nvPicPr>
        <p:blipFill>
          <a:blip r:embed="rId4"/>
          <a:stretch>
            <a:fillRect/>
          </a:stretch>
        </p:blipFill>
        <p:spPr>
          <a:xfrm>
            <a:off x="2115014" y="1919854"/>
            <a:ext cx="599270" cy="396879"/>
          </a:xfrm>
          <a:prstGeom prst="rect">
            <a:avLst/>
          </a:prstGeom>
        </p:spPr>
      </p:pic>
      <p:cxnSp>
        <p:nvCxnSpPr>
          <p:cNvPr id="12" name="Straight Connector 11"/>
          <p:cNvCxnSpPr/>
          <p:nvPr/>
        </p:nvCxnSpPr>
        <p:spPr>
          <a:xfrm>
            <a:off x="1984914" y="1859664"/>
            <a:ext cx="0" cy="475451"/>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3" name="Straight Connector 12"/>
          <p:cNvCxnSpPr/>
          <p:nvPr/>
        </p:nvCxnSpPr>
        <p:spPr>
          <a:xfrm>
            <a:off x="2891880" y="1865133"/>
            <a:ext cx="0" cy="475451"/>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2" name="TextBox 1"/>
          <p:cNvSpPr txBox="1"/>
          <p:nvPr/>
        </p:nvSpPr>
        <p:spPr>
          <a:xfrm>
            <a:off x="5353235" y="3389174"/>
            <a:ext cx="3524435" cy="583565"/>
          </a:xfrm>
          <a:prstGeom prst="rect">
            <a:avLst/>
          </a:prstGeom>
          <a:noFill/>
        </p:spPr>
        <p:txBody>
          <a:bodyPr wrap="square" rtlCol="0">
            <a:spAutoFit/>
          </a:bodyPr>
          <a:lstStyle/>
          <a:p>
            <a:r>
              <a:rPr lang="en-US" altLang="en-IN" sz="1600">
                <a:solidFill>
                  <a:schemeClr val="bg1"/>
                </a:solidFill>
              </a:rPr>
              <a:t>Team Leader-</a:t>
            </a:r>
            <a:endParaRPr lang="en-US" altLang="en-IN" sz="1600">
              <a:solidFill>
                <a:schemeClr val="bg1"/>
              </a:solidFill>
            </a:endParaRPr>
          </a:p>
          <a:p>
            <a:r>
              <a:rPr lang="en-US" altLang="en-IN" sz="1600">
                <a:solidFill>
                  <a:schemeClr val="bg1"/>
                </a:solidFill>
              </a:rPr>
              <a:t>Patel Nishil Vijaybhai</a:t>
            </a:r>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91050" y="304055"/>
            <a:ext cx="8520600" cy="572700"/>
          </a:xfrm>
        </p:spPr>
        <p:txBody>
          <a:bodyPr/>
          <a:lstStyle/>
          <a:p>
            <a:r>
              <a:rPr lang="en-IN" sz="2400">
                <a:solidFill>
                  <a:srgbClr val="002060"/>
                </a:solidFill>
              </a:rPr>
              <a:t>Future Perspective</a:t>
            </a:r>
            <a:endParaRPr lang="en-IN" sz="2400">
              <a:solidFill>
                <a:srgbClr val="002060"/>
              </a:solidFill>
            </a:endParaRPr>
          </a:p>
        </p:txBody>
      </p:sp>
      <p:sp>
        <p:nvSpPr>
          <p:cNvPr id="2" name="Text Box 1"/>
          <p:cNvSpPr txBox="1"/>
          <p:nvPr/>
        </p:nvSpPr>
        <p:spPr>
          <a:xfrm>
            <a:off x="191770" y="877570"/>
            <a:ext cx="8519160" cy="4050030"/>
          </a:xfrm>
          <a:prstGeom prst="rect">
            <a:avLst/>
          </a:prstGeom>
          <a:noFill/>
        </p:spPr>
        <p:txBody>
          <a:bodyPr wrap="square" rtlCol="0">
            <a:noAutofit/>
          </a:bodyPr>
          <a:p>
            <a:r>
              <a:rPr lang="en-US"/>
              <a:t>A Good number of Features and Functionalities can be added in future updates</a:t>
            </a:r>
            <a:endParaRPr lang="en-US"/>
          </a:p>
          <a:p>
            <a:endParaRPr lang="en-US"/>
          </a:p>
          <a:p>
            <a:pPr marL="342900" indent="-342900">
              <a:buAutoNum type="arabicPeriod"/>
            </a:pPr>
            <a:r>
              <a:rPr lang="en-US"/>
              <a:t>AI-Powered form checking - Deep-learning models can be used </a:t>
            </a:r>
            <a:r>
              <a:rPr lang="en-US">
                <a:sym typeface="+mn-ea"/>
              </a:rPr>
              <a:t>along with geometrical tracking </a:t>
            </a:r>
            <a:r>
              <a:rPr lang="en-US"/>
              <a:t>to further increase the detection accuracy </a:t>
            </a:r>
            <a:endParaRPr lang="en-US"/>
          </a:p>
          <a:p>
            <a:pPr marL="342900" indent="-342900">
              <a:buAutoNum type="arabicPeriod"/>
            </a:pPr>
            <a:endParaRPr lang="en-US"/>
          </a:p>
          <a:p>
            <a:pPr marL="342900" indent="-342900">
              <a:buAutoNum type="arabicPeriod"/>
            </a:pPr>
            <a:r>
              <a:rPr lang="en-US"/>
              <a:t>Data-Driven Progress Tracking - Machine learning model can be utilized to track user’s progress in maintaing form throughout a long period and areas of error can be deduced from it.</a:t>
            </a:r>
            <a:endParaRPr lang="en-US"/>
          </a:p>
          <a:p>
            <a:pPr marL="342900" indent="-342900">
              <a:buAutoNum type="arabicPeriod"/>
            </a:pPr>
            <a:endParaRPr lang="en-US"/>
          </a:p>
          <a:p>
            <a:pPr marL="342900" indent="-342900">
              <a:buAutoNum type="arabicPeriod"/>
            </a:pPr>
            <a:r>
              <a:rPr lang="en-US"/>
              <a:t>Gamification - Combining workouts with games i.e. Integrating games that simulate exercise patterns. This would help enhance user’s interest and involvement in workout.</a:t>
            </a:r>
            <a:endParaRPr lang="en-US"/>
          </a:p>
          <a:p>
            <a:pPr marL="342900" indent="-342900">
              <a:buAutoNum type="arabicPeriod"/>
            </a:pPr>
            <a:endParaRPr lang="en-US"/>
          </a:p>
          <a:p>
            <a:pPr marL="342900" indent="-342900">
              <a:buAutoNum type="arabicPeriod"/>
            </a:pPr>
            <a:r>
              <a:rPr lang="en-US"/>
              <a:t>Multi-Excercise Exapansion - A vast number of exercise can be added to provide users with a variety of options to choose from.</a:t>
            </a:r>
            <a:endParaRPr lang="en-US"/>
          </a:p>
          <a:p>
            <a:pPr marL="342900" indent="-342900">
              <a:buAutoNum type="arabicPeriod"/>
            </a:pPr>
            <a:endParaRPr lang="en-US"/>
          </a:p>
          <a:p>
            <a:pPr marL="342900" indent="-342900">
              <a:buAutoNum type="arabicPeriod"/>
            </a:pPr>
            <a:r>
              <a:rPr lang="en-US"/>
              <a:t>Personalized Training-  The Data driven progress tracking that we saw above can be further used to create personalized workout plans for users according to their workout patterns.</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3166669" y="2193074"/>
            <a:ext cx="2810662" cy="466453"/>
          </a:xfrm>
          <a:prstGeom prst="rect">
            <a:avLst/>
          </a:prstGeom>
        </p:spPr>
        <p:txBody>
          <a:bodyPr rot="0" spcFirstLastPara="0" vertOverflow="overflow" horzOverflow="overflow" vert="horz" lIns="91440" tIns="45720" rIns="91440" bIns="45720" numCol="1" spcCol="0" rtlCol="0" fromWordArt="0" anchor="b" anchorCtr="0" forceAA="0" compatLnSpc="1">
            <a:normAutofit/>
          </a:bodyPr>
          <a:lstStyle/>
          <a:p>
            <a:pPr algn="ctr">
              <a:lnSpc>
                <a:spcPct val="90000"/>
              </a:lnSpc>
              <a:spcBef>
                <a:spcPct val="0"/>
              </a:spcBef>
              <a:spcAft>
                <a:spcPts val="600"/>
              </a:spcAft>
            </a:pPr>
            <a:r>
              <a:rPr lang="en-US" sz="2500" kern="1200">
                <a:solidFill>
                  <a:schemeClr val="tx1"/>
                </a:solidFill>
                <a:latin typeface="Arial" panose="020B0604020202020204" pitchFamily="34" charset="0"/>
                <a:ea typeface="+mj-ea"/>
                <a:cs typeface="Arial" panose="020B0604020202020204" pitchFamily="34" charset="0"/>
              </a:rPr>
              <a:t>Thank you...!</a:t>
            </a:r>
            <a:endParaRPr lang="en-US" sz="2500" kern="1200">
              <a:solidFill>
                <a:schemeClr val="tx1"/>
              </a:solidFill>
              <a:latin typeface="Arial" panose="020B0604020202020204" pitchFamily="34" charset="0"/>
              <a:ea typeface="+mj-ea"/>
              <a:cs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364822" y="867160"/>
            <a:ext cx="3009530" cy="21420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GB" sz="1600" b="1">
                <a:solidFill>
                  <a:srgbClr val="213163"/>
                </a:solidFill>
              </a:rPr>
              <a:t>Project Objectives</a:t>
            </a:r>
            <a:endParaRPr sz="1600"/>
          </a:p>
        </p:txBody>
      </p:sp>
      <p:pic>
        <p:nvPicPr>
          <p:cNvPr id="4" name="Picture 3"/>
          <p:cNvPicPr>
            <a:picLocks noChangeAspect="1"/>
          </p:cNvPicPr>
          <p:nvPr/>
        </p:nvPicPr>
        <p:blipFill>
          <a:blip r:embed="rId1"/>
          <a:stretch>
            <a:fillRect/>
          </a:stretch>
        </p:blipFill>
        <p:spPr>
          <a:xfrm>
            <a:off x="5235375" y="1228377"/>
            <a:ext cx="3194940" cy="3194940"/>
          </a:xfrm>
          <a:prstGeom prst="rect">
            <a:avLst/>
          </a:prstGeom>
        </p:spPr>
      </p:pic>
      <p:sp>
        <p:nvSpPr>
          <p:cNvPr id="6" name="Google Shape;62;g5fab984687_2_0"/>
          <p:cNvSpPr txBox="1"/>
          <p:nvPr/>
        </p:nvSpPr>
        <p:spPr>
          <a:xfrm>
            <a:off x="364822" y="1365005"/>
            <a:ext cx="3845164" cy="277198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182880" indent="-182880">
              <a:buFont typeface="Arial" panose="020B0604020202020204" pitchFamily="34" charset="0"/>
              <a:buChar char="•"/>
            </a:pPr>
            <a:r>
              <a:rPr lang="en-US" dirty="0"/>
              <a:t>Problem Statement</a:t>
            </a:r>
            <a:endParaRPr lang="en-US" dirty="0"/>
          </a:p>
          <a:p>
            <a:pPr marL="182880" indent="-182880">
              <a:buFont typeface="Arial" panose="020B0604020202020204" pitchFamily="34" charset="0"/>
              <a:buChar char="•"/>
            </a:pPr>
            <a:r>
              <a:rPr lang="en-US" dirty="0"/>
              <a:t>Project Overview – Introduction</a:t>
            </a:r>
            <a:endParaRPr lang="en-US" dirty="0"/>
          </a:p>
          <a:p>
            <a:pPr marL="182880" indent="-182880">
              <a:buFont typeface="Arial" panose="020B0604020202020204" pitchFamily="34" charset="0"/>
              <a:buChar char="•"/>
            </a:pPr>
            <a:r>
              <a:rPr lang="en-US" dirty="0"/>
              <a:t>End Users</a:t>
            </a:r>
            <a:endParaRPr lang="en-US" dirty="0"/>
          </a:p>
          <a:p>
            <a:pPr marL="182880" indent="-182880">
              <a:buFont typeface="Arial" panose="020B0604020202020204" pitchFamily="34" charset="0"/>
              <a:buChar char="•"/>
            </a:pPr>
            <a:r>
              <a:rPr lang="en-US" dirty="0"/>
              <a:t>Wow Factor in Project</a:t>
            </a:r>
            <a:endParaRPr lang="en-US" dirty="0"/>
          </a:p>
          <a:p>
            <a:pPr marL="182880" indent="-182880">
              <a:buFont typeface="Arial" panose="020B0604020202020204" pitchFamily="34" charset="0"/>
              <a:buChar char="•"/>
            </a:pPr>
            <a:r>
              <a:rPr lang="en-US" dirty="0"/>
              <a:t>Modelling/Block Diagram/Flow of Project</a:t>
            </a:r>
            <a:endParaRPr lang="en-US" dirty="0"/>
          </a:p>
          <a:p>
            <a:pPr marL="182880" indent="-182880">
              <a:buFont typeface="Arial" panose="020B0604020202020204" pitchFamily="34" charset="0"/>
              <a:buChar char="•"/>
            </a:pPr>
            <a:r>
              <a:rPr lang="en-US" dirty="0"/>
              <a:t>Result/outcomes</a:t>
            </a:r>
            <a:endParaRPr lang="en-US" dirty="0"/>
          </a:p>
          <a:p>
            <a:pPr marL="182880" indent="-182880">
              <a:buFont typeface="Arial" panose="020B0604020202020204" pitchFamily="34" charset="0"/>
              <a:buChar char="•"/>
            </a:pPr>
            <a:r>
              <a:rPr lang="en-US" dirty="0"/>
              <a:t>Conclusion</a:t>
            </a:r>
            <a:endParaRPr lang="en-US" dirty="0"/>
          </a:p>
          <a:p>
            <a:pPr marL="182880" indent="-182880">
              <a:buFont typeface="Arial" panose="020B0604020202020204" pitchFamily="34" charset="0"/>
              <a:buChar char="•"/>
            </a:pPr>
            <a:r>
              <a:rPr lang="en-US" dirty="0"/>
              <a:t>Future Perspective</a:t>
            </a:r>
            <a:endParaRPr lang="en-US" dirty="0"/>
          </a:p>
          <a:p>
            <a:pPr marL="182880" indent="-182880">
              <a:buFont typeface="Arial" panose="020B0604020202020204" pitchFamily="34" charset="0"/>
              <a:buChar char="•"/>
            </a:pPr>
            <a:endParaRPr lang="en-US"/>
          </a:p>
          <a:p>
            <a:pPr marL="182880" indent="-182880">
              <a:buFont typeface="Arial" panose="020B0604020202020204" pitchFamily="34" charset="0"/>
              <a:buChar char="•"/>
            </a:pPr>
            <a:endParaRPr lang="en-US"/>
          </a:p>
          <a:p>
            <a:pPr marL="182880" indent="-182880">
              <a:buFont typeface="Arial" panose="020B0604020202020204" pitchFamily="34" charset="0"/>
              <a:buChar char="•"/>
            </a:pPr>
            <a:endParaRPr lang="en-US"/>
          </a:p>
          <a:p>
            <a:pPr marL="182880" indent="-182880">
              <a:buFont typeface="Arial" panose="020B0604020202020204" pitchFamily="34" charset="0"/>
              <a:buChar char="•"/>
            </a:pPr>
            <a:endParaRPr lang="en-US"/>
          </a:p>
          <a:p>
            <a:pPr marL="182880" indent="-182880">
              <a:buFont typeface="Arial" panose="020B0604020202020204" pitchFamily="34" charset="0"/>
              <a:buChar char="•"/>
            </a:pP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311700" y="233570"/>
            <a:ext cx="8520600" cy="572700"/>
          </a:xfrm>
        </p:spPr>
        <p:txBody>
          <a:bodyPr/>
          <a:lstStyle/>
          <a:p>
            <a:r>
              <a:rPr lang="en-IN" sz="2400">
                <a:solidFill>
                  <a:srgbClr val="002060"/>
                </a:solidFill>
              </a:rPr>
              <a:t>Problem Statement</a:t>
            </a:r>
            <a:br>
              <a:rPr lang="en-IN" sz="2400">
                <a:solidFill>
                  <a:srgbClr val="002060"/>
                </a:solidFill>
              </a:rPr>
            </a:br>
            <a:endParaRPr lang="en-IN" sz="2400">
              <a:solidFill>
                <a:srgbClr val="002060"/>
              </a:solidFill>
            </a:endParaRPr>
          </a:p>
        </p:txBody>
      </p:sp>
      <p:sp>
        <p:nvSpPr>
          <p:cNvPr id="2" name="Text Box 1"/>
          <p:cNvSpPr txBox="1"/>
          <p:nvPr/>
        </p:nvSpPr>
        <p:spPr>
          <a:xfrm>
            <a:off x="311785" y="806450"/>
            <a:ext cx="8521065" cy="3862705"/>
          </a:xfrm>
          <a:prstGeom prst="rect">
            <a:avLst/>
          </a:prstGeom>
          <a:noFill/>
        </p:spPr>
        <p:txBody>
          <a:bodyPr wrap="square" rtlCol="0">
            <a:noAutofit/>
          </a:bodyPr>
          <a:p>
            <a:r>
              <a:rPr lang="en-US" altLang="en-US" sz="1600"/>
              <a:t>Many fitness enthusiasts struggle with maintaining the correct form while working out at home or in the gym without any professional supervision. Incorrect form can often  lead to ineffective workouts, injuries, and poor muscle engagement.</a:t>
            </a:r>
            <a:endParaRPr lang="en-US" altLang="en-US" sz="1600"/>
          </a:p>
          <a:p>
            <a:endParaRPr lang="en-US" altLang="en-US" sz="1600"/>
          </a:p>
          <a:p>
            <a:r>
              <a:rPr lang="en-US" altLang="en-US" sz="1600"/>
              <a:t>Challenges:</a:t>
            </a:r>
            <a:endParaRPr lang="en-US" altLang="en-US" sz="1600"/>
          </a:p>
          <a:p>
            <a:r>
              <a:rPr lang="en-US" altLang="en-US" sz="1600"/>
              <a:t>1. Poor Body Posture while exercising </a:t>
            </a:r>
            <a:endParaRPr lang="en-US" altLang="en-US" sz="1600"/>
          </a:p>
          <a:p>
            <a:r>
              <a:rPr lang="en-US" altLang="en-US" sz="1600"/>
              <a:t>2. No real-time Feedback</a:t>
            </a:r>
            <a:endParaRPr lang="en-US" altLang="en-US" sz="1600"/>
          </a:p>
          <a:p>
            <a:r>
              <a:rPr lang="en-US" altLang="en-US" sz="1600"/>
              <a:t>3. No automatic rep/set count</a:t>
            </a:r>
            <a:endParaRPr lang="en-US" altLang="en-US" sz="1600"/>
          </a:p>
          <a:p>
            <a:r>
              <a:rPr lang="en-US" altLang="en-US" sz="1600"/>
              <a:t>4. Inaccesibility of Supervision</a:t>
            </a:r>
            <a:endParaRPr lang="en-US" altLang="en-US" sz="1600"/>
          </a:p>
          <a:p>
            <a:endParaRPr lang="en-US" altLang="en-US" sz="1600"/>
          </a:p>
          <a:p>
            <a:r>
              <a:rPr lang="en-US" altLang="en-US" sz="1600"/>
              <a:t>Real-life Examples</a:t>
            </a:r>
            <a:endParaRPr lang="en-US" altLang="en-US" sz="1600"/>
          </a:p>
          <a:p>
            <a:pPr marL="285750" indent="-285750">
              <a:buFont typeface="Arial" panose="020B0604020202020204" pitchFamily="34" charset="0"/>
              <a:buChar char="•"/>
            </a:pPr>
            <a:r>
              <a:rPr lang="en-US" altLang="en-US" sz="1600"/>
              <a:t>Home gymers often tend to stick to same exercise routine with bad form and either end up with no muscle hypertrophy or injuries.</a:t>
            </a:r>
            <a:endParaRPr lang="en-US" altLang="en-US" sz="1600"/>
          </a:p>
          <a:p>
            <a:pPr marL="285750" indent="-285750">
              <a:buFont typeface="Arial" panose="020B0604020202020204" pitchFamily="34" charset="0"/>
              <a:buChar char="•"/>
            </a:pPr>
            <a:r>
              <a:rPr lang="en-US" altLang="en-US" sz="1600"/>
              <a:t>Unavailability of Trainers in gym, often leads to </a:t>
            </a:r>
            <a:r>
              <a:rPr lang="en-IN" altLang="en-US" sz="1600"/>
              <a:t>beginners </a:t>
            </a:r>
            <a:r>
              <a:rPr lang="en-US" altLang="en-US" sz="1600"/>
              <a:t>performing heavy weight machine exercises with terrible form which increases the chance of Injuries.</a:t>
            </a:r>
            <a:endParaRPr lang="en-US" altLang="en-US" sz="16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IN" sz="2400">
                <a:solidFill>
                  <a:srgbClr val="002060"/>
                </a:solidFill>
              </a:rPr>
              <a:t>Project overview - Introduction</a:t>
            </a:r>
            <a:endParaRPr lang="en-IN" sz="2400">
              <a:solidFill>
                <a:srgbClr val="002060"/>
              </a:solidFill>
            </a:endParaRPr>
          </a:p>
        </p:txBody>
      </p:sp>
      <p:sp>
        <p:nvSpPr>
          <p:cNvPr id="3" name="Text Box 2"/>
          <p:cNvSpPr txBox="1"/>
          <p:nvPr/>
        </p:nvSpPr>
        <p:spPr>
          <a:xfrm>
            <a:off x="311785" y="1192530"/>
            <a:ext cx="4260215" cy="3690620"/>
          </a:xfrm>
          <a:prstGeom prst="rect">
            <a:avLst/>
          </a:prstGeom>
          <a:noFill/>
        </p:spPr>
        <p:txBody>
          <a:bodyPr wrap="square" rtlCol="0">
            <a:noAutofit/>
          </a:bodyPr>
          <a:p>
            <a:r>
              <a:rPr lang="en-US" altLang="en-US" b="1"/>
              <a:t>FitMate </a:t>
            </a:r>
            <a:r>
              <a:rPr lang="en-US" altLang="en-US"/>
              <a:t>is a web-based AI-driven fitness assistant that analyzes users's bo</a:t>
            </a:r>
            <a:r>
              <a:rPr lang="en-IN" altLang="en-US"/>
              <a:t>d</a:t>
            </a:r>
            <a:r>
              <a:rPr lang="en-US" altLang="en-US"/>
              <a:t>y form in real-time using computer vision and leverages body lanmarks to deduce the correct body posture required for an exercise and provides feedback to improve incorrect posture.</a:t>
            </a:r>
            <a:endParaRPr lang="en-US" altLang="en-US"/>
          </a:p>
          <a:p>
            <a:endParaRPr lang="en-US" altLang="en-US"/>
          </a:p>
          <a:p>
            <a:r>
              <a:rPr lang="en-US" altLang="en-US" sz="1600" b="1"/>
              <a:t>Key Features</a:t>
            </a:r>
            <a:endParaRPr lang="en-US" altLang="en-US" sz="1600" b="1"/>
          </a:p>
          <a:p>
            <a:pPr marL="285750" indent="-285750">
              <a:buFont typeface="Arial" panose="020B0604020202020204" pitchFamily="34" charset="0"/>
              <a:buChar char="•"/>
            </a:pPr>
            <a:r>
              <a:rPr lang="en-US" altLang="en-US"/>
              <a:t>Detects body posture in real-time to allow the assistant to analyze body form.</a:t>
            </a:r>
            <a:endParaRPr lang="en-US" altLang="en-US"/>
          </a:p>
          <a:p>
            <a:pPr marL="285750" indent="-285750">
              <a:buFont typeface="Arial" panose="020B0604020202020204" pitchFamily="34" charset="0"/>
              <a:buChar char="•"/>
            </a:pPr>
            <a:r>
              <a:rPr lang="en-US" altLang="en-US"/>
              <a:t>Automatically counts legal and complete reps along with up/down status signals.</a:t>
            </a:r>
            <a:endParaRPr lang="en-US" altLang="en-US"/>
          </a:p>
          <a:p>
            <a:pPr marL="285750" indent="-285750">
              <a:buFont typeface="Arial" panose="020B0604020202020204" pitchFamily="34" charset="0"/>
              <a:buChar char="•"/>
            </a:pPr>
            <a:r>
              <a:rPr lang="en-US" altLang="en-US"/>
              <a:t>Immediately provides visual feedback along with audio warnings.</a:t>
            </a:r>
            <a:endParaRPr lang="en-US" altLang="en-US"/>
          </a:p>
          <a:p>
            <a:pPr marL="285750" indent="-285750">
              <a:buFont typeface="Arial" panose="020B0604020202020204" pitchFamily="34" charset="0"/>
              <a:buChar char="•"/>
            </a:pPr>
            <a:r>
              <a:rPr lang="en-US" altLang="en-US"/>
              <a:t>Multiple excersize support at a single place with a single click.</a:t>
            </a:r>
            <a:endParaRPr lang="en-US" altLang="en-US"/>
          </a:p>
          <a:p>
            <a:pPr marL="285750" indent="-285750">
              <a:buFont typeface="Arial" panose="020B0604020202020204" pitchFamily="34" charset="0"/>
              <a:buChar char="•"/>
            </a:pPr>
            <a:endParaRPr lang="en-US" altLang="en-US"/>
          </a:p>
        </p:txBody>
      </p:sp>
      <p:sp>
        <p:nvSpPr>
          <p:cNvPr id="4" name="Text Box 3"/>
          <p:cNvSpPr txBox="1"/>
          <p:nvPr/>
        </p:nvSpPr>
        <p:spPr>
          <a:xfrm>
            <a:off x="4572000" y="1192530"/>
            <a:ext cx="4175760" cy="3691255"/>
          </a:xfrm>
          <a:prstGeom prst="rect">
            <a:avLst/>
          </a:prstGeom>
          <a:noFill/>
        </p:spPr>
        <p:txBody>
          <a:bodyPr wrap="square" rtlCol="0">
            <a:noAutofit/>
          </a:bodyPr>
          <a:p>
            <a:r>
              <a:rPr lang="en-US" sz="1600" b="1"/>
              <a:t>How does it Operate</a:t>
            </a:r>
            <a:endParaRPr lang="en-US" sz="1600" b="1"/>
          </a:p>
          <a:p>
            <a:pPr marL="285750" indent="-285750">
              <a:buFont typeface="Arial" panose="020B0604020202020204" pitchFamily="34" charset="0"/>
              <a:buChar char="•"/>
            </a:pPr>
            <a:r>
              <a:rPr lang="en-US" b="1"/>
              <a:t>UserInput</a:t>
            </a:r>
            <a:r>
              <a:rPr lang="en-US"/>
              <a:t>:Takes live user webcam feed as persistent input.</a:t>
            </a:r>
            <a:endParaRPr lang="en-US"/>
          </a:p>
          <a:p>
            <a:pPr marL="285750" indent="-285750">
              <a:buFont typeface="Arial" panose="020B0604020202020204" pitchFamily="34" charset="0"/>
              <a:buChar char="•"/>
            </a:pPr>
            <a:r>
              <a:rPr lang="en-US" b="1"/>
              <a:t>Mapping</a:t>
            </a:r>
            <a:r>
              <a:rPr lang="en-US"/>
              <a:t>:Generates Landmarks over user’s body for detecting pose.</a:t>
            </a:r>
            <a:endParaRPr lang="en-US"/>
          </a:p>
          <a:p>
            <a:pPr marL="285750" indent="-285750">
              <a:buFont typeface="Arial" panose="020B0604020202020204" pitchFamily="34" charset="0"/>
              <a:buChar char="•"/>
            </a:pPr>
            <a:r>
              <a:rPr lang="en-US" b="1"/>
              <a:t>Calculation</a:t>
            </a:r>
            <a:r>
              <a:rPr lang="en-US"/>
              <a:t>:Calculates angles and performs for form analyses.</a:t>
            </a:r>
            <a:endParaRPr lang="en-US"/>
          </a:p>
          <a:p>
            <a:pPr marL="285750" indent="-285750">
              <a:buFont typeface="Arial" panose="020B0604020202020204" pitchFamily="34" charset="0"/>
              <a:buChar char="•"/>
            </a:pPr>
            <a:r>
              <a:rPr lang="en-US" b="1"/>
              <a:t>Feedback:</a:t>
            </a:r>
            <a:r>
              <a:rPr lang="en-US"/>
              <a:t>Provides feedback upon completion of analysis.</a:t>
            </a:r>
            <a:endParaRPr lang="en-US"/>
          </a:p>
          <a:p>
            <a:pPr marL="285750" indent="-285750">
              <a:buFont typeface="Arial" panose="020B0604020202020204" pitchFamily="34" charset="0"/>
              <a:buChar char="•"/>
            </a:pPr>
            <a:endParaRPr lang="en-US"/>
          </a:p>
          <a:p>
            <a:pPr marL="0" indent="0">
              <a:buFont typeface="Arial" panose="020B0604020202020204" pitchFamily="34" charset="0"/>
              <a:buNone/>
            </a:pPr>
            <a:r>
              <a:rPr lang="en-US" sz="1600" b="1"/>
              <a:t>Goals Achieved</a:t>
            </a:r>
            <a:endParaRPr lang="en-US" sz="1600" b="1"/>
          </a:p>
          <a:p>
            <a:pPr marL="285750" indent="-285750">
              <a:buFont typeface="Arial" panose="020B0604020202020204" pitchFamily="34" charset="0"/>
              <a:buChar char="•"/>
            </a:pPr>
            <a:r>
              <a:rPr lang="en-US"/>
              <a:t>Maintain Good Form</a:t>
            </a:r>
            <a:endParaRPr lang="en-US"/>
          </a:p>
          <a:p>
            <a:pPr marL="285750" indent="-285750">
              <a:buFont typeface="Arial" panose="020B0604020202020204" pitchFamily="34" charset="0"/>
              <a:buChar char="•"/>
            </a:pPr>
            <a:r>
              <a:rPr lang="en-US"/>
              <a:t>Reduce Injury risks</a:t>
            </a:r>
            <a:endParaRPr lang="en-US"/>
          </a:p>
          <a:p>
            <a:pPr marL="285750" indent="-285750">
              <a:buFont typeface="Arial" panose="020B0604020202020204" pitchFamily="34" charset="0"/>
              <a:buChar char="•"/>
            </a:pPr>
            <a:r>
              <a:rPr lang="en-US"/>
              <a:t>Track per set progress</a:t>
            </a:r>
            <a:endParaRPr lang="en-US"/>
          </a:p>
          <a:p>
            <a:pPr marL="285750" indent="-285750">
              <a:buFont typeface="Arial" panose="020B0604020202020204" pitchFamily="34" charset="0"/>
              <a:buChar char="•"/>
            </a:pPr>
            <a:r>
              <a:rPr lang="en-US"/>
              <a:t>Enhances home workout experience</a:t>
            </a:r>
            <a:endParaRPr lang="en-US"/>
          </a:p>
          <a:p>
            <a:pPr marL="0" indent="0">
              <a:buFont typeface="Arial" panose="020B0604020202020204" pitchFamily="34" charset="0"/>
              <a:buNone/>
            </a:pPr>
            <a:endParaRPr lang="en-US"/>
          </a:p>
          <a:p>
            <a:pPr marL="0" indent="0">
              <a:buFont typeface="Arial" panose="020B0604020202020204" pitchFamily="34" charset="0"/>
              <a:buNone/>
            </a:pP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11700" y="377715"/>
            <a:ext cx="8520600" cy="572700"/>
          </a:xfrm>
        </p:spPr>
        <p:txBody>
          <a:bodyPr/>
          <a:lstStyle/>
          <a:p>
            <a:r>
              <a:rPr lang="en-IN" sz="2400">
                <a:solidFill>
                  <a:srgbClr val="002060"/>
                </a:solidFill>
              </a:rPr>
              <a:t>End User</a:t>
            </a:r>
            <a:endParaRPr lang="en-IN" sz="2400">
              <a:solidFill>
                <a:srgbClr val="002060"/>
              </a:solidFill>
            </a:endParaRPr>
          </a:p>
        </p:txBody>
      </p:sp>
      <p:sp>
        <p:nvSpPr>
          <p:cNvPr id="2" name="Text Box 1"/>
          <p:cNvSpPr txBox="1"/>
          <p:nvPr/>
        </p:nvSpPr>
        <p:spPr>
          <a:xfrm>
            <a:off x="311785" y="950595"/>
            <a:ext cx="8521065" cy="3914775"/>
          </a:xfrm>
          <a:prstGeom prst="rect">
            <a:avLst/>
          </a:prstGeom>
          <a:noFill/>
        </p:spPr>
        <p:txBody>
          <a:bodyPr wrap="square" rtlCol="0">
            <a:noAutofit/>
          </a:bodyPr>
          <a:p>
            <a:pPr marL="285750" indent="-285750">
              <a:buFont typeface="Wingdings" panose="05000000000000000000" charset="0"/>
              <a:buChar char="o"/>
            </a:pPr>
            <a:r>
              <a:rPr lang="en-US" b="1"/>
              <a:t>Home Workout Enthusiasts</a:t>
            </a:r>
            <a:endParaRPr lang="en-US" b="1"/>
          </a:p>
          <a:p>
            <a:pPr marL="742950" lvl="1" indent="-285750">
              <a:buFont typeface="Arial" panose="020B0604020202020204" pitchFamily="34" charset="0"/>
              <a:buChar char="•"/>
            </a:pPr>
            <a:r>
              <a:rPr lang="en-US"/>
              <a:t>Individuals exercising without trainers need form support</a:t>
            </a:r>
            <a:endParaRPr lang="en-US"/>
          </a:p>
          <a:p>
            <a:pPr marL="742950" lvl="1" indent="-285750">
              <a:buFont typeface="Arial" panose="020B0604020202020204" pitchFamily="34" charset="0"/>
              <a:buChar char="•"/>
            </a:pPr>
            <a:r>
              <a:rPr lang="en-US"/>
              <a:t>Form Correction on the spot to avoid persistent incorrect form.</a:t>
            </a:r>
            <a:endParaRPr lang="en-US"/>
          </a:p>
          <a:p>
            <a:pPr marL="457200" lvl="1" indent="0">
              <a:buFont typeface="Arial" panose="020B0604020202020204" pitchFamily="34" charset="0"/>
              <a:buNone/>
            </a:pPr>
            <a:endParaRPr lang="en-US" b="1"/>
          </a:p>
          <a:p>
            <a:pPr marL="285750" lvl="0" indent="-285750">
              <a:buFont typeface="Wingdings" panose="05000000000000000000" charset="0"/>
              <a:buChar char="o"/>
            </a:pPr>
            <a:r>
              <a:rPr lang="en-US" b="1"/>
              <a:t>Gym Trainers</a:t>
            </a:r>
            <a:endParaRPr lang="en-US" b="1"/>
          </a:p>
          <a:p>
            <a:pPr marL="742950" lvl="1" indent="-285750">
              <a:buFont typeface="Arial" panose="020B0604020202020204" pitchFamily="34" charset="0"/>
              <a:buChar char="•"/>
            </a:pPr>
            <a:r>
              <a:rPr lang="en-US"/>
              <a:t>Trainers with multiple clients can utilize this app to guide clents during unavailability.</a:t>
            </a:r>
            <a:endParaRPr lang="en-US"/>
          </a:p>
          <a:p>
            <a:pPr marL="742950" lvl="1" indent="-285750">
              <a:buFont typeface="Arial" panose="020B0604020202020204" pitchFamily="34" charset="0"/>
              <a:buChar char="•"/>
            </a:pPr>
            <a:r>
              <a:rPr lang="en-US"/>
              <a:t>Strict Automated counter will help them to ensure client doesnt cheat in their absense.</a:t>
            </a:r>
            <a:endParaRPr lang="en-US"/>
          </a:p>
          <a:p>
            <a:pPr marL="742950" lvl="1" indent="-285750">
              <a:buFont typeface="Arial" panose="020B0604020202020204" pitchFamily="34" charset="0"/>
              <a:buChar char="•"/>
            </a:pPr>
            <a:endParaRPr lang="en-US"/>
          </a:p>
          <a:p>
            <a:pPr marL="285750" lvl="0" indent="-285750">
              <a:buFont typeface="Wingdings" panose="05000000000000000000" charset="0"/>
              <a:buChar char="o"/>
            </a:pPr>
            <a:r>
              <a:rPr lang="en-US" b="1"/>
              <a:t>Classic Gym</a:t>
            </a:r>
            <a:r>
              <a:rPr lang="en-US" b="1"/>
              <a:t>er</a:t>
            </a:r>
            <a:endParaRPr lang="en-US"/>
          </a:p>
          <a:p>
            <a:pPr marL="742950" lvl="1" indent="-285750">
              <a:buFont typeface="Arial" panose="020B0604020202020204" pitchFamily="34" charset="0"/>
              <a:buChar char="•"/>
            </a:pPr>
            <a:r>
              <a:rPr lang="en-US"/>
              <a:t>Gym-goers who don’t want to pay for private Trainers can utilize it to ensure correct form even without supervision of a trainer.</a:t>
            </a:r>
            <a:endParaRPr lang="en-US"/>
          </a:p>
          <a:p>
            <a:pPr marL="742950" lvl="1" indent="-285750">
              <a:buFont typeface="Arial" panose="020B0604020202020204" pitchFamily="34" charset="0"/>
              <a:buChar char="•"/>
            </a:pPr>
            <a:endParaRPr lang="en-US"/>
          </a:p>
          <a:p>
            <a:pPr marL="285750" lvl="0" indent="-285750">
              <a:buFont typeface="Wingdings" panose="05000000000000000000" charset="0"/>
              <a:buChar char="o"/>
            </a:pPr>
            <a:r>
              <a:rPr lang="en-US" b="1"/>
              <a:t>Online Fitness Trainers</a:t>
            </a:r>
            <a:endParaRPr lang="en-US" b="1"/>
          </a:p>
          <a:p>
            <a:pPr marL="742950" lvl="1" indent="-285750">
              <a:buFont typeface="Arial" panose="020B0604020202020204" pitchFamily="34" charset="0"/>
              <a:buChar char="•"/>
            </a:pPr>
            <a:r>
              <a:rPr lang="en-US"/>
              <a:t>Trainers that provide online coaching can leverage it to improve their client’s productivity.</a:t>
            </a:r>
            <a:endParaRPr lang="en-US"/>
          </a:p>
          <a:p>
            <a:pPr marL="457200" lvl="1" indent="0">
              <a:buFont typeface="Arial" panose="020B0604020202020204" pitchFamily="34" charset="0"/>
              <a:buNone/>
            </a:pPr>
            <a:endParaRPr lang="en-US" b="1"/>
          </a:p>
          <a:p>
            <a:pPr marL="285750" lvl="0" indent="-285750">
              <a:buFont typeface="Wingdings" panose="05000000000000000000" charset="0"/>
              <a:buChar char="q"/>
            </a:pPr>
            <a:r>
              <a:rPr lang="en-US" b="1"/>
              <a:t>Rehabilitation Patients</a:t>
            </a:r>
            <a:endParaRPr lang="en-US" b="1"/>
          </a:p>
          <a:p>
            <a:pPr marL="742950" lvl="1" indent="-285750">
              <a:buFont typeface="Arial" panose="020B0604020202020204" pitchFamily="34" charset="0"/>
              <a:buChar char="•"/>
            </a:pPr>
            <a:r>
              <a:rPr lang="en-US"/>
              <a:t>Individuals going through recovery phase can leverage this assistant to track their muscle recovery and form changes.</a:t>
            </a:r>
            <a:endParaRPr lang="en-US"/>
          </a:p>
          <a:p>
            <a:pPr marL="285750" lvl="0" indent="-285750">
              <a:buFont typeface="Wingdings" panose="05000000000000000000" charset="0"/>
              <a:buChar char="o"/>
            </a:pP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35500" y="254525"/>
            <a:ext cx="8520600" cy="572700"/>
          </a:xfrm>
        </p:spPr>
        <p:txBody>
          <a:bodyPr/>
          <a:lstStyle/>
          <a:p>
            <a:r>
              <a:rPr lang="en-IN" sz="2400">
                <a:solidFill>
                  <a:srgbClr val="002060"/>
                </a:solidFill>
              </a:rPr>
              <a:t>Wow Factor in Solution</a:t>
            </a:r>
            <a:endParaRPr lang="en-IN" sz="2400">
              <a:solidFill>
                <a:srgbClr val="002060"/>
              </a:solidFill>
            </a:endParaRPr>
          </a:p>
        </p:txBody>
      </p:sp>
      <p:sp>
        <p:nvSpPr>
          <p:cNvPr id="2" name="Text Box 1"/>
          <p:cNvSpPr txBox="1"/>
          <p:nvPr/>
        </p:nvSpPr>
        <p:spPr>
          <a:xfrm>
            <a:off x="312420" y="827405"/>
            <a:ext cx="8519795" cy="3936365"/>
          </a:xfrm>
          <a:prstGeom prst="rect">
            <a:avLst/>
          </a:prstGeom>
          <a:noFill/>
        </p:spPr>
        <p:txBody>
          <a:bodyPr wrap="square" rtlCol="0">
            <a:noAutofit/>
          </a:bodyPr>
          <a:p>
            <a:pPr marL="285750" indent="-285750">
              <a:buFont typeface="Wingdings" panose="05000000000000000000" charset="0"/>
              <a:buChar char="o"/>
            </a:pPr>
            <a:r>
              <a:rPr lang="en-US" b="1"/>
              <a:t>Real-Time Feedback</a:t>
            </a:r>
            <a:endParaRPr lang="en-US" b="1"/>
          </a:p>
          <a:p>
            <a:pPr marL="742950" lvl="1" indent="-285750">
              <a:buFont typeface="Arial" panose="020B0604020202020204" pitchFamily="34" charset="0"/>
              <a:buChar char="•"/>
            </a:pPr>
            <a:r>
              <a:rPr lang="en-US"/>
              <a:t>The System detects incorrect form and gives instant feedbacks.</a:t>
            </a:r>
            <a:endParaRPr lang="en-US"/>
          </a:p>
          <a:p>
            <a:pPr marL="742950" lvl="1" indent="-285750">
              <a:buFont typeface="Arial" panose="020B0604020202020204" pitchFamily="34" charset="0"/>
              <a:buChar char="•"/>
            </a:pPr>
            <a:r>
              <a:rPr lang="en-US"/>
              <a:t>Feedbacks are in the form of both audio and visual(text-based) form.</a:t>
            </a:r>
            <a:endParaRPr lang="en-US"/>
          </a:p>
          <a:p>
            <a:pPr marL="742950" lvl="1" indent="-285750">
              <a:buFont typeface="Arial" panose="020B0604020202020204" pitchFamily="34" charset="0"/>
              <a:buChar char="•"/>
            </a:pPr>
            <a:endParaRPr lang="en-US"/>
          </a:p>
          <a:p>
            <a:pPr marL="285750" lvl="0" indent="-285750">
              <a:buFont typeface="Wingdings" panose="05000000000000000000" charset="0"/>
              <a:buChar char="o"/>
            </a:pPr>
            <a:r>
              <a:rPr lang="en-US" b="1"/>
              <a:t>Pose Estimation with MediaPipe</a:t>
            </a:r>
            <a:endParaRPr lang="en-US" b="1"/>
          </a:p>
          <a:p>
            <a:pPr marL="742950" lvl="1" indent="-285750">
              <a:buFont typeface="Arial" panose="020B0604020202020204" pitchFamily="34" charset="0"/>
              <a:buChar char="•"/>
            </a:pPr>
            <a:r>
              <a:rPr lang="en-US"/>
              <a:t>Uses Advanced human pose detection to locate and track landmarks of the human body.</a:t>
            </a:r>
            <a:endParaRPr lang="en-US"/>
          </a:p>
          <a:p>
            <a:pPr marL="742950" lvl="1" indent="-285750">
              <a:buFont typeface="Arial" panose="020B0604020202020204" pitchFamily="34" charset="0"/>
              <a:buChar char="•"/>
            </a:pPr>
            <a:r>
              <a:rPr lang="en-US"/>
              <a:t>Landmark analyses help calculate various body angles</a:t>
            </a:r>
            <a:endParaRPr lang="en-US"/>
          </a:p>
          <a:p>
            <a:pPr marL="742950" lvl="1" indent="-285750">
              <a:buFont typeface="Arial" panose="020B0604020202020204" pitchFamily="34" charset="0"/>
              <a:buChar char="•"/>
            </a:pPr>
            <a:endParaRPr lang="en-US"/>
          </a:p>
          <a:p>
            <a:pPr marL="285750" lvl="0" indent="-285750">
              <a:buFont typeface="Wingdings" panose="05000000000000000000" charset="0"/>
              <a:buChar char="o"/>
            </a:pPr>
            <a:r>
              <a:rPr lang="en-US" b="1"/>
              <a:t>Dynamic Rep Counter</a:t>
            </a:r>
            <a:endParaRPr lang="en-US" b="1"/>
          </a:p>
          <a:p>
            <a:pPr marL="742950" lvl="1" indent="-285750">
              <a:buFont typeface="Arial" panose="020B0604020202020204" pitchFamily="34" charset="0"/>
              <a:buChar char="•"/>
            </a:pPr>
            <a:r>
              <a:rPr lang="en-US"/>
              <a:t>Automatically increments the counter for each legal full cycle rep.</a:t>
            </a:r>
            <a:endParaRPr lang="en-US"/>
          </a:p>
          <a:p>
            <a:pPr marL="742950" lvl="1" indent="-285750">
              <a:buFont typeface="Arial" panose="020B0604020202020204" pitchFamily="34" charset="0"/>
              <a:buChar char="•"/>
            </a:pPr>
            <a:r>
              <a:rPr lang="en-US"/>
              <a:t>Pauses when incorrect form is detected.</a:t>
            </a:r>
            <a:endParaRPr lang="en-US"/>
          </a:p>
          <a:p>
            <a:pPr marL="742950" lvl="1" indent="-285750">
              <a:buFont typeface="Arial" panose="020B0604020202020204" pitchFamily="34" charset="0"/>
              <a:buChar char="•"/>
            </a:pPr>
            <a:endParaRPr lang="en-US" b="1"/>
          </a:p>
          <a:p>
            <a:pPr marL="285750" lvl="0" indent="-285750">
              <a:buFont typeface="Wingdings" panose="05000000000000000000" charset="0"/>
              <a:buChar char="o"/>
            </a:pPr>
            <a:r>
              <a:rPr lang="en-US" b="1"/>
              <a:t>Error Correction for multiple exercises</a:t>
            </a:r>
            <a:endParaRPr lang="en-US" b="1"/>
          </a:p>
          <a:p>
            <a:pPr marL="742950" lvl="1" indent="-285750">
              <a:buFont typeface="Arial" panose="020B0604020202020204" pitchFamily="34" charset="0"/>
              <a:buChar char="•"/>
            </a:pPr>
            <a:r>
              <a:rPr lang="en-US"/>
              <a:t>Distinct Error identification and Feedback for different type of exercises.</a:t>
            </a:r>
            <a:endParaRPr lang="en-US"/>
          </a:p>
          <a:p>
            <a:pPr marL="742950" lvl="1" indent="-285750">
              <a:buFont typeface="Arial" panose="020B0604020202020204" pitchFamily="34" charset="0"/>
              <a:buChar char="•"/>
            </a:pPr>
            <a:r>
              <a:rPr lang="en-US"/>
              <a:t>Variation in some exercises is also considered legal Eg.Straight Arm Plank,Forearm Plank etc.</a:t>
            </a:r>
            <a:endParaRPr lang="en-US"/>
          </a:p>
          <a:p>
            <a:pPr marL="742950" lvl="1" indent="-285750">
              <a:buFont typeface="Arial" panose="020B0604020202020204" pitchFamily="34" charset="0"/>
              <a:buChar char="•"/>
            </a:pPr>
            <a:endParaRPr lang="en-US"/>
          </a:p>
          <a:p>
            <a:pPr marL="285750" lvl="0" indent="-285750">
              <a:buFont typeface="Wingdings" panose="05000000000000000000" charset="0"/>
              <a:buChar char="o"/>
            </a:pPr>
            <a:r>
              <a:rPr lang="en-US" b="1"/>
              <a:t>Compatability</a:t>
            </a:r>
            <a:endParaRPr lang="en-US" b="1"/>
          </a:p>
          <a:p>
            <a:pPr marL="742950" lvl="1" indent="-285750">
              <a:buFont typeface="Arial" panose="020B0604020202020204" pitchFamily="34" charset="0"/>
              <a:buChar char="•"/>
            </a:pPr>
            <a:r>
              <a:rPr lang="en-US"/>
              <a:t>Works on nearly every webcam.</a:t>
            </a:r>
            <a:endParaRPr lang="en-US"/>
          </a:p>
          <a:p>
            <a:pPr marL="742950" lvl="1" indent="-285750">
              <a:buFont typeface="Arial" panose="020B0604020202020204" pitchFamily="34" charset="0"/>
              <a:buChar char="•"/>
            </a:pPr>
            <a:r>
              <a:rPr lang="en-US"/>
              <a:t>Web based accessibility</a:t>
            </a:r>
            <a:endParaRPr lang="en-US"/>
          </a:p>
          <a:p>
            <a:pPr marL="742950" lvl="1" indent="-285750">
              <a:buFont typeface="Arial" panose="020B0604020202020204" pitchFamily="34" charset="0"/>
              <a:buChar char="•"/>
            </a:pP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11700" y="205630"/>
            <a:ext cx="8520600" cy="572700"/>
          </a:xfrm>
        </p:spPr>
        <p:txBody>
          <a:bodyPr/>
          <a:lstStyle/>
          <a:p>
            <a:r>
              <a:rPr lang="en-IN" sz="2400">
                <a:solidFill>
                  <a:srgbClr val="002060"/>
                </a:solidFill>
              </a:rPr>
              <a:t>Modelling</a:t>
            </a:r>
            <a:endParaRPr lang="en-IN" sz="2400">
              <a:solidFill>
                <a:srgbClr val="002060"/>
              </a:solidFill>
            </a:endParaRPr>
          </a:p>
        </p:txBody>
      </p:sp>
      <p:pic>
        <p:nvPicPr>
          <p:cNvPr id="4" name="Picture 3"/>
          <p:cNvPicPr>
            <a:picLocks noChangeAspect="1"/>
          </p:cNvPicPr>
          <p:nvPr/>
        </p:nvPicPr>
        <p:blipFill>
          <a:blip r:embed="rId1"/>
          <a:stretch>
            <a:fillRect/>
          </a:stretch>
        </p:blipFill>
        <p:spPr>
          <a:xfrm>
            <a:off x="311785" y="778510"/>
            <a:ext cx="8519795" cy="406019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11700" y="19575"/>
            <a:ext cx="8520600" cy="572700"/>
          </a:xfrm>
        </p:spPr>
        <p:txBody>
          <a:bodyPr/>
          <a:lstStyle/>
          <a:p>
            <a:r>
              <a:rPr lang="en-IN" sz="2400" dirty="0">
                <a:solidFill>
                  <a:srgbClr val="002060"/>
                </a:solidFill>
              </a:rPr>
              <a:t>Result / Outcomes</a:t>
            </a:r>
            <a:endParaRPr lang="en-US" dirty="0"/>
          </a:p>
        </p:txBody>
      </p:sp>
      <p:sp>
        <p:nvSpPr>
          <p:cNvPr id="6" name="Text Box 5"/>
          <p:cNvSpPr txBox="1"/>
          <p:nvPr/>
        </p:nvSpPr>
        <p:spPr>
          <a:xfrm>
            <a:off x="3910965" y="1492250"/>
            <a:ext cx="3037840" cy="316865"/>
          </a:xfrm>
          <a:prstGeom prst="rect">
            <a:avLst/>
          </a:prstGeom>
          <a:noFill/>
        </p:spPr>
        <p:txBody>
          <a:bodyPr wrap="square" rtlCol="0">
            <a:noAutofit/>
          </a:bodyPr>
          <a:p>
            <a:endParaRPr lang="en-US"/>
          </a:p>
        </p:txBody>
      </p:sp>
      <p:sp>
        <p:nvSpPr>
          <p:cNvPr id="10" name="Rounded Rectangle 9"/>
          <p:cNvSpPr/>
          <p:nvPr/>
        </p:nvSpPr>
        <p:spPr>
          <a:xfrm>
            <a:off x="540385" y="592455"/>
            <a:ext cx="1289050" cy="39814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a:t>INCORRECT FORM</a:t>
            </a:r>
            <a:endParaRPr lang="en-IN" altLang="en-US"/>
          </a:p>
        </p:txBody>
      </p:sp>
      <p:sp>
        <p:nvSpPr>
          <p:cNvPr id="11" name="Rounded Rectangle 10"/>
          <p:cNvSpPr/>
          <p:nvPr/>
        </p:nvSpPr>
        <p:spPr>
          <a:xfrm>
            <a:off x="2516505" y="592455"/>
            <a:ext cx="1359535" cy="39814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a:t>CORRECTEDForm</a:t>
            </a:r>
            <a:endParaRPr lang="en-IN" altLang="en-US"/>
          </a:p>
        </p:txBody>
      </p:sp>
      <p:pic>
        <p:nvPicPr>
          <p:cNvPr id="14" name="Picture 13" descr="plank_bad"/>
          <p:cNvPicPr/>
          <p:nvPr/>
        </p:nvPicPr>
        <p:blipFill>
          <a:blip r:embed="rId1"/>
          <a:stretch>
            <a:fillRect/>
          </a:stretch>
        </p:blipFill>
        <p:spPr>
          <a:xfrm>
            <a:off x="311785" y="1099820"/>
            <a:ext cx="1745615" cy="1267460"/>
          </a:xfrm>
          <a:prstGeom prst="rect">
            <a:avLst/>
          </a:prstGeom>
        </p:spPr>
      </p:pic>
      <p:pic>
        <p:nvPicPr>
          <p:cNvPr id="15" name="Picture 14" descr="plank_good"/>
          <p:cNvPicPr/>
          <p:nvPr/>
        </p:nvPicPr>
        <p:blipFill>
          <a:blip r:embed="rId2"/>
          <a:stretch>
            <a:fillRect/>
          </a:stretch>
        </p:blipFill>
        <p:spPr>
          <a:xfrm>
            <a:off x="2360295" y="1099820"/>
            <a:ext cx="1746000" cy="1267200"/>
          </a:xfrm>
          <a:prstGeom prst="rect">
            <a:avLst/>
          </a:prstGeom>
        </p:spPr>
      </p:pic>
      <p:pic>
        <p:nvPicPr>
          <p:cNvPr id="16" name="Picture 15" descr="pushu_notperf_hipup"/>
          <p:cNvPicPr/>
          <p:nvPr/>
        </p:nvPicPr>
        <p:blipFill>
          <a:blip r:embed="rId3"/>
          <a:stretch>
            <a:fillRect/>
          </a:stretch>
        </p:blipFill>
        <p:spPr>
          <a:xfrm>
            <a:off x="4792345" y="2874645"/>
            <a:ext cx="1746000" cy="1267200"/>
          </a:xfrm>
          <a:prstGeom prst="rect">
            <a:avLst/>
          </a:prstGeom>
        </p:spPr>
      </p:pic>
      <p:pic>
        <p:nvPicPr>
          <p:cNvPr id="17" name="Picture 16" descr="pushup_perfect"/>
          <p:cNvPicPr/>
          <p:nvPr/>
        </p:nvPicPr>
        <p:blipFill>
          <a:blip r:embed="rId4"/>
          <a:stretch>
            <a:fillRect/>
          </a:stretch>
        </p:blipFill>
        <p:spPr>
          <a:xfrm>
            <a:off x="7206615" y="2874645"/>
            <a:ext cx="1746000" cy="1267200"/>
          </a:xfrm>
          <a:prstGeom prst="rect">
            <a:avLst/>
          </a:prstGeom>
        </p:spPr>
      </p:pic>
      <p:sp>
        <p:nvSpPr>
          <p:cNvPr id="19" name="Rounded Rectangle 18"/>
          <p:cNvSpPr/>
          <p:nvPr/>
        </p:nvSpPr>
        <p:spPr>
          <a:xfrm>
            <a:off x="5009515" y="592455"/>
            <a:ext cx="1289050" cy="39814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a:t>INCORRECT FORM</a:t>
            </a:r>
            <a:endParaRPr lang="en-IN" altLang="en-US"/>
          </a:p>
        </p:txBody>
      </p:sp>
      <p:sp>
        <p:nvSpPr>
          <p:cNvPr id="20" name="Rounded Rectangle 19"/>
          <p:cNvSpPr/>
          <p:nvPr/>
        </p:nvSpPr>
        <p:spPr>
          <a:xfrm>
            <a:off x="7432040" y="592455"/>
            <a:ext cx="1289050" cy="39814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a:t>INCORRECT FORM</a:t>
            </a:r>
            <a:endParaRPr lang="en-IN" altLang="en-US"/>
          </a:p>
        </p:txBody>
      </p:sp>
      <p:pic>
        <p:nvPicPr>
          <p:cNvPr id="21" name="Picture 20" descr="shoulder_armfar"/>
          <p:cNvPicPr/>
          <p:nvPr/>
        </p:nvPicPr>
        <p:blipFill>
          <a:blip r:embed="rId5"/>
          <a:stretch>
            <a:fillRect/>
          </a:stretch>
        </p:blipFill>
        <p:spPr>
          <a:xfrm>
            <a:off x="4792345" y="1099820"/>
            <a:ext cx="1746000" cy="1267200"/>
          </a:xfrm>
          <a:prstGeom prst="rect">
            <a:avLst/>
          </a:prstGeom>
        </p:spPr>
      </p:pic>
      <p:pic>
        <p:nvPicPr>
          <p:cNvPr id="22" name="Picture 21" descr="shoulder_armfarnot"/>
          <p:cNvPicPr/>
          <p:nvPr/>
        </p:nvPicPr>
        <p:blipFill>
          <a:blip r:embed="rId6"/>
          <a:stretch>
            <a:fillRect/>
          </a:stretch>
        </p:blipFill>
        <p:spPr>
          <a:xfrm>
            <a:off x="7206615" y="1099820"/>
            <a:ext cx="1746000" cy="1267200"/>
          </a:xfrm>
          <a:prstGeom prst="rect">
            <a:avLst/>
          </a:prstGeom>
        </p:spPr>
      </p:pic>
      <p:pic>
        <p:nvPicPr>
          <p:cNvPr id="23" name="Picture 22" descr="squat_perfect"/>
          <p:cNvPicPr/>
          <p:nvPr/>
        </p:nvPicPr>
        <p:blipFill>
          <a:blip r:embed="rId7"/>
          <a:stretch>
            <a:fillRect/>
          </a:stretch>
        </p:blipFill>
        <p:spPr>
          <a:xfrm>
            <a:off x="2378075" y="2874645"/>
            <a:ext cx="1746000" cy="1267200"/>
          </a:xfrm>
          <a:prstGeom prst="rect">
            <a:avLst/>
          </a:prstGeom>
        </p:spPr>
      </p:pic>
      <p:pic>
        <p:nvPicPr>
          <p:cNvPr id="24" name="Picture 23" descr="squat_shallow"/>
          <p:cNvPicPr>
            <a:picLocks noChangeAspect="1"/>
          </p:cNvPicPr>
          <p:nvPr/>
        </p:nvPicPr>
        <p:blipFill>
          <a:blip r:embed="rId8"/>
          <a:stretch>
            <a:fillRect/>
          </a:stretch>
        </p:blipFill>
        <p:spPr>
          <a:xfrm>
            <a:off x="311785" y="2874645"/>
            <a:ext cx="1744345" cy="13296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IN" sz="2400">
                <a:solidFill>
                  <a:srgbClr val="002060"/>
                </a:solidFill>
              </a:rPr>
              <a:t>Conclusion</a:t>
            </a:r>
            <a:endParaRPr lang="en-IN" sz="2400">
              <a:solidFill>
                <a:srgbClr val="002060"/>
              </a:solidFill>
            </a:endParaRPr>
          </a:p>
        </p:txBody>
      </p:sp>
      <p:sp>
        <p:nvSpPr>
          <p:cNvPr id="2" name="Text Box 1"/>
          <p:cNvSpPr txBox="1"/>
          <p:nvPr/>
        </p:nvSpPr>
        <p:spPr>
          <a:xfrm>
            <a:off x="311785" y="1017905"/>
            <a:ext cx="8520430" cy="3903980"/>
          </a:xfrm>
          <a:prstGeom prst="rect">
            <a:avLst/>
          </a:prstGeom>
          <a:noFill/>
        </p:spPr>
        <p:txBody>
          <a:bodyPr wrap="square" rtlCol="0">
            <a:noAutofit/>
          </a:bodyPr>
          <a:p>
            <a:r>
              <a:rPr lang="en-US"/>
              <a:t>From the foreseen information, we can conclude that People who perform exercises on their own i.e in isolation or without any professional supervision, can leverage FitMate to analyze their body form in real-time while also receiving live feedback which will help them perform exercise with better form and avoid injury risks. Moreover the simple design and lightweight system can be utilized to enhance workout experience even when without additional utilities or seemingly good device ie. PC or Computer to operate on.</a:t>
            </a:r>
            <a:endParaRPr lang="en-US"/>
          </a:p>
          <a:p>
            <a:endParaRPr lang="en-US"/>
          </a:p>
          <a:p>
            <a:endParaRPr lang="en-US"/>
          </a:p>
          <a:p>
            <a:endParaRPr lang="en-US"/>
          </a:p>
          <a:p>
            <a:endParaRPr lang="en-US"/>
          </a:p>
          <a:p>
            <a:endParaRPr lang="en-US"/>
          </a:p>
          <a:p>
            <a:r>
              <a:rPr lang="en-US"/>
              <a:t>Key Takeaways</a:t>
            </a:r>
            <a:endParaRPr lang="en-US"/>
          </a:p>
          <a:p>
            <a:pPr marL="285750" indent="-285750">
              <a:buFont typeface="Arial" panose="020B0604020202020204" pitchFamily="34" charset="0"/>
              <a:buChar char="•"/>
            </a:pPr>
            <a:r>
              <a:rPr lang="en-US"/>
              <a:t>FitMate Successfully detects and corrects exercise form using MediaPipe</a:t>
            </a:r>
            <a:endParaRPr lang="en-US"/>
          </a:p>
          <a:p>
            <a:pPr marL="285750" indent="-285750">
              <a:buFont typeface="Arial" panose="020B0604020202020204" pitchFamily="34" charset="0"/>
              <a:buChar char="•"/>
            </a:pPr>
            <a:r>
              <a:rPr lang="en-US"/>
              <a:t>Provides accurate posture analysis and rep counting.</a:t>
            </a:r>
            <a:endParaRPr lang="en-US"/>
          </a:p>
          <a:p>
            <a:pPr marL="285750" indent="-285750">
              <a:buFont typeface="Arial" panose="020B0604020202020204" pitchFamily="34" charset="0"/>
              <a:buChar char="•"/>
            </a:pPr>
            <a:r>
              <a:rPr lang="en-US"/>
              <a:t>Offers real-time audio and visual feedback which helps users to improve posture on the spot.</a:t>
            </a:r>
            <a:endParaRPr lang="en-US"/>
          </a:p>
          <a:p>
            <a:pPr marL="285750" indent="-285750">
              <a:buFont typeface="Arial" panose="020B0604020202020204" pitchFamily="34" charset="0"/>
              <a:buChar char="•"/>
            </a:pPr>
            <a:r>
              <a:rPr lang="en-US"/>
              <a:t>Numerous Exercises can be easily integrated to adhere to user needs.</a:t>
            </a:r>
            <a:endParaRPr lang="en-US"/>
          </a:p>
          <a:p>
            <a:pPr marL="285750" indent="-285750">
              <a:buFont typeface="Arial" panose="020B0604020202020204" pitchFamily="34" charset="0"/>
              <a:buChar char="•"/>
            </a:pPr>
            <a:r>
              <a:rPr lang="en-US"/>
              <a:t>Lightweight,fast and can easliy function at mere 25-30 fps ,giving seamless experience.</a:t>
            </a:r>
            <a:endParaRPr lang="en-US"/>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3706AB80-2608-47D7-8AC8-FA6BC8A9B27C}">
  <ds:schemaRefs/>
</ds:datastoreItem>
</file>

<file path=customXml/itemProps2.xml><?xml version="1.0" encoding="utf-8"?>
<ds:datastoreItem xmlns:ds="http://schemas.openxmlformats.org/officeDocument/2006/customXml" ds:itemID="{7D9E5D5E-A365-4A49-8140-C8CC82A61608}">
  <ds:schemaRefs/>
</ds:datastoreItem>
</file>

<file path=customXml/itemProps3.xml><?xml version="1.0" encoding="utf-8"?>
<ds:datastoreItem xmlns:ds="http://schemas.openxmlformats.org/officeDocument/2006/customXml" ds:itemID="{A6559A34-456E-49A1-8157-9E3D18BFAD36}">
  <ds:schemaRefs/>
</ds:datastoreItem>
</file>

<file path=docProps/app.xml><?xml version="1.0" encoding="utf-8"?>
<Properties xmlns="http://schemas.openxmlformats.org/officeDocument/2006/extended-properties" xmlns:vt="http://schemas.openxmlformats.org/officeDocument/2006/docPropsVTypes">
  <TotalTime>0</TotalTime>
  <Words>5239</Words>
  <Application>WPS Presentation</Application>
  <PresentationFormat>On-screen Show (16:9)</PresentationFormat>
  <Paragraphs>147</Paragraphs>
  <Slides>11</Slides>
  <Notes>3</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11</vt:i4>
      </vt:variant>
    </vt:vector>
  </HeadingPairs>
  <TitlesOfParts>
    <vt:vector size="21" baseType="lpstr">
      <vt:lpstr>Arial</vt:lpstr>
      <vt:lpstr>SimSun</vt:lpstr>
      <vt:lpstr>Wingdings</vt:lpstr>
      <vt:lpstr>Arial</vt:lpstr>
      <vt:lpstr>Calibri</vt:lpstr>
      <vt:lpstr>Times New Roman</vt:lpstr>
      <vt:lpstr>Wingdings</vt:lpstr>
      <vt:lpstr>Microsoft YaHei</vt:lpstr>
      <vt:lpstr>Arial Unicode MS</vt:lpstr>
      <vt:lpstr>Simple Light</vt:lpstr>
      <vt:lpstr>PowerPoint 演示文稿</vt:lpstr>
      <vt:lpstr>Project Objectives</vt:lpstr>
      <vt:lpstr>Problem Statement </vt:lpstr>
      <vt:lpstr>Project overview - Introduction</vt:lpstr>
      <vt:lpstr>End User</vt:lpstr>
      <vt:lpstr>Wow Factor in Solution</vt:lpstr>
      <vt:lpstr>Modelling</vt:lpstr>
      <vt:lpstr>Result / Outcomes</vt:lpstr>
      <vt:lpstr>Conclusion</vt:lpstr>
      <vt:lpstr>Future Perspective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John Wick</cp:lastModifiedBy>
  <cp:revision>111</cp:revision>
  <dcterms:created xsi:type="dcterms:W3CDTF">2025-02-25T15:36:00Z</dcterms:created>
  <dcterms:modified xsi:type="dcterms:W3CDTF">2025-03-07T11:35:48Z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y fmtid="{D5CDD505-2E9C-101B-9397-08002B2CF9AE}" pid="3" name="ICV">
    <vt:lpwstr>39C6F1AC686C4DFCACF80FABF191E3E9_13</vt:lpwstr>
  </property>
  <property fmtid="{D5CDD505-2E9C-101B-9397-08002B2CF9AE}" pid="4" name="KSOProductBuildVer">
    <vt:lpwstr>1033-12.2.0.20326</vt:lpwstr>
  </property>
</Properties>
</file>

<file path=docProps/thumbnail.jpeg>
</file>